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9" r:id="rId21"/>
    <p:sldId id="280" r:id="rId22"/>
    <p:sldId id="276" r:id="rId23"/>
    <p:sldId id="278" r:id="rId24"/>
    <p:sldId id="277" r:id="rId25"/>
    <p:sldId id="281" r:id="rId26"/>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6FA2F-53B2-4A5B-87DF-A1DCCD4A75FF}" type="datetimeFigureOut">
              <a:rPr lang="ro-RO" smtClean="0"/>
              <a:pPr/>
              <a:t>24.05.2021</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511DB-F36F-48E4-B2EC-75B29304A5AB}"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BD8BC-43FA-4126-B0AF-0E71001A2BF6}" type="datetimeFigureOut">
              <a:rPr lang="ro-RO" smtClean="0"/>
              <a:pPr/>
              <a:t>24.05.2021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B157801-4472-4AC8-95E6-F21217DF02CC}"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BD8BC-43FA-4126-B0AF-0E71001A2BF6}" type="datetimeFigureOut">
              <a:rPr lang="ro-RO" smtClean="0"/>
              <a:pPr/>
              <a:t>24.05.2021</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801-4472-4AC8-95E6-F21217DF02CC}"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5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1"/>
            <a:ext cx="7772400" cy="5072097"/>
          </a:xfrm>
        </p:spPr>
        <p:txBody>
          <a:bodyPr>
            <a:normAutofit/>
          </a:bodyPr>
          <a:lstStyle/>
          <a:p>
            <a:r>
              <a:rPr lang="ro-RO" sz="2000" b="1" dirty="0" smtClean="0">
                <a:solidFill>
                  <a:srgbClr val="FFFF00"/>
                </a:solidFill>
                <a:latin typeface="Times New Roman" pitchFamily="18" charset="0"/>
                <a:cs typeface="Times New Roman" pitchFamily="18" charset="0"/>
              </a:rPr>
              <a:t>ÎNVĂȚAREA RĂSTURNATĂ ( FLIPPED LEARNING )</a:t>
            </a:r>
            <a:br>
              <a:rPr lang="ro-RO" sz="2000" b="1" dirty="0" smtClean="0">
                <a:solidFill>
                  <a:srgbClr val="FFFF00"/>
                </a:solidFill>
                <a:latin typeface="Times New Roman" pitchFamily="18" charset="0"/>
                <a:cs typeface="Times New Roman" pitchFamily="18" charset="0"/>
              </a:rPr>
            </a:br>
            <a:r>
              <a:rPr lang="ro-RO" sz="2000" b="1" dirty="0" smtClean="0">
                <a:solidFill>
                  <a:srgbClr val="FFFF00"/>
                </a:solidFill>
                <a:latin typeface="Times New Roman" pitchFamily="18" charset="0"/>
                <a:cs typeface="Times New Roman" pitchFamily="18" charset="0"/>
              </a:rPr>
              <a:t/>
            </a:r>
            <a:br>
              <a:rPr lang="ro-RO" sz="2000" b="1" dirty="0" smtClean="0">
                <a:solidFill>
                  <a:srgbClr val="FFFF00"/>
                </a:solidFill>
                <a:latin typeface="Times New Roman" pitchFamily="18" charset="0"/>
                <a:cs typeface="Times New Roman" pitchFamily="18" charset="0"/>
              </a:rPr>
            </a:br>
            <a:r>
              <a:rPr lang="ro-RO" sz="2000" b="1" dirty="0" smtClean="0">
                <a:solidFill>
                  <a:srgbClr val="FFFF00"/>
                </a:solidFill>
                <a:latin typeface="Times New Roman" pitchFamily="18" charset="0"/>
                <a:cs typeface="Times New Roman" pitchFamily="18" charset="0"/>
              </a:rPr>
              <a:t>PRACTICI ȘI EXPERIENȚE DE ÎNVĂȚARE ÎN GRĂDINIȚĂ</a:t>
            </a:r>
            <a:endParaRPr lang="ro-RO" sz="2000" b="1" dirty="0">
              <a:solidFill>
                <a:srgbClr val="FFFF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7999">
              <a:srgbClr val="FF0000"/>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5" name="Content Placeholder 4" descr="187310947_520812565991692_6041807356626793766_n.jpg"/>
          <p:cNvPicPr>
            <a:picLocks noGrp="1" noChangeAspect="1"/>
          </p:cNvPicPr>
          <p:nvPr>
            <p:ph sz="half" idx="1"/>
          </p:nvPr>
        </p:nvPicPr>
        <p:blipFill>
          <a:blip r:embed="rId2"/>
          <a:stretch>
            <a:fillRect/>
          </a:stretch>
        </p:blipFill>
        <p:spPr>
          <a:xfrm>
            <a:off x="735199" y="1571612"/>
            <a:ext cx="3482602" cy="4643470"/>
          </a:xfrm>
        </p:spPr>
      </p:pic>
      <p:pic>
        <p:nvPicPr>
          <p:cNvPr id="6" name="Content Placeholder 5" descr="188098417_321241772846858_118524170648589064_n.jpg"/>
          <p:cNvPicPr>
            <a:picLocks noGrp="1" noChangeAspect="1"/>
          </p:cNvPicPr>
          <p:nvPr>
            <p:ph sz="half" idx="2"/>
          </p:nvPr>
        </p:nvPicPr>
        <p:blipFill>
          <a:blip r:embed="rId3"/>
          <a:stretch>
            <a:fillRect/>
          </a:stretch>
        </p:blipFill>
        <p:spPr>
          <a:xfrm>
            <a:off x="4648200" y="1571612"/>
            <a:ext cx="4210080" cy="464347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o-RO" sz="2800" dirty="0" smtClean="0">
                <a:latin typeface="Times New Roman" pitchFamily="18" charset="0"/>
                <a:cs typeface="Times New Roman" pitchFamily="18" charset="0"/>
              </a:rPr>
              <a:t>				</a:t>
            </a:r>
            <a:r>
              <a:rPr lang="ro-RO" sz="2800" b="1" dirty="0" smtClean="0">
                <a:solidFill>
                  <a:srgbClr val="FFFF00"/>
                </a:solidFill>
                <a:latin typeface="Times New Roman" pitchFamily="18" charset="0"/>
                <a:cs typeface="Times New Roman" pitchFamily="18" charset="0"/>
              </a:rPr>
              <a:t>Știință </a:t>
            </a:r>
            <a:br>
              <a:rPr lang="ro-RO" sz="2800" b="1" dirty="0" smtClean="0">
                <a:solidFill>
                  <a:srgbClr val="FFFF00"/>
                </a:solidFill>
                <a:latin typeface="Times New Roman" pitchFamily="18" charset="0"/>
                <a:cs typeface="Times New Roman" pitchFamily="18" charset="0"/>
              </a:rPr>
            </a:br>
            <a:r>
              <a:rPr lang="ro-RO" sz="2800" b="1" dirty="0" smtClean="0">
                <a:solidFill>
                  <a:srgbClr val="FFFF00"/>
                </a:solidFill>
                <a:latin typeface="Times New Roman" pitchFamily="18" charset="0"/>
                <a:cs typeface="Times New Roman" pitchFamily="18" charset="0"/>
              </a:rPr>
              <a:t>		</a:t>
            </a:r>
            <a:r>
              <a:rPr lang="ro-RO" sz="2800" b="1" i="1" dirty="0" smtClean="0">
                <a:solidFill>
                  <a:srgbClr val="FFFF00"/>
                </a:solidFill>
                <a:latin typeface="Times New Roman" pitchFamily="18" charset="0"/>
                <a:cs typeface="Times New Roman" pitchFamily="18" charset="0"/>
              </a:rPr>
              <a:t>Așează atâtea păpădii </a:t>
            </a:r>
            <a:r>
              <a:rPr lang="ro-RO" sz="2800" b="1" i="1" dirty="0" smtClean="0">
                <a:solidFill>
                  <a:srgbClr val="FFFF00"/>
                </a:solidFill>
                <a:latin typeface="Times New Roman" pitchFamily="18" charset="0"/>
                <a:cs typeface="Times New Roman" pitchFamily="18" charset="0"/>
              </a:rPr>
              <a:t>cât </a:t>
            </a:r>
            <a:r>
              <a:rPr lang="ro-RO" sz="2800" b="1" i="1" dirty="0" smtClean="0">
                <a:solidFill>
                  <a:srgbClr val="FFFF00"/>
                </a:solidFill>
                <a:latin typeface="Times New Roman" pitchFamily="18" charset="0"/>
                <a:cs typeface="Times New Roman" pitchFamily="18" charset="0"/>
              </a:rPr>
              <a:t>arată cifra</a:t>
            </a:r>
            <a:endParaRPr lang="ro-RO" sz="2800" b="1" i="1" dirty="0">
              <a:solidFill>
                <a:srgbClr val="FFFF00"/>
              </a:solidFill>
              <a:latin typeface="Times New Roman" pitchFamily="18" charset="0"/>
              <a:cs typeface="Times New Roman" pitchFamily="18" charset="0"/>
            </a:endParaRPr>
          </a:p>
        </p:txBody>
      </p:sp>
      <p:pic>
        <p:nvPicPr>
          <p:cNvPr id="5" name="Content Placeholder 4" descr="186548083_160934049307818_2518649209473562731_n (1).jpg"/>
          <p:cNvPicPr>
            <a:picLocks noGrp="1" noChangeAspect="1"/>
          </p:cNvPicPr>
          <p:nvPr>
            <p:ph sz="half" idx="1"/>
          </p:nvPr>
        </p:nvPicPr>
        <p:blipFill>
          <a:blip r:embed="rId2" cstate="print"/>
          <a:stretch>
            <a:fillRect/>
          </a:stretch>
        </p:blipFill>
        <p:spPr>
          <a:xfrm>
            <a:off x="779264" y="1600200"/>
            <a:ext cx="3394472" cy="4525963"/>
          </a:xfrm>
        </p:spPr>
      </p:pic>
      <p:pic>
        <p:nvPicPr>
          <p:cNvPr id="6" name="Content Placeholder 5" descr="187391207_495028388501490_3196152537449350629_n.jpg"/>
          <p:cNvPicPr>
            <a:picLocks noGrp="1" noChangeAspect="1"/>
          </p:cNvPicPr>
          <p:nvPr>
            <p:ph sz="half" idx="2"/>
          </p:nvPr>
        </p:nvPicPr>
        <p:blipFill>
          <a:blip r:embed="rId3" cstate="print"/>
          <a:stretch>
            <a:fillRect/>
          </a:stretch>
        </p:blipFill>
        <p:spPr>
          <a:xfrm>
            <a:off x="5385732" y="1600200"/>
            <a:ext cx="3258233"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solidFill>
                  <a:srgbClr val="00B050"/>
                </a:solidFill>
                <a:latin typeface="Times New Roman" pitchFamily="18" charset="0"/>
                <a:cs typeface="Times New Roman" pitchFamily="18" charset="0"/>
              </a:rPr>
              <a:t>Bibliotecă</a:t>
            </a:r>
            <a:r>
              <a:rPr lang="en-US" sz="2800" b="1" dirty="0" smtClean="0">
                <a:solidFill>
                  <a:srgbClr val="00B050"/>
                </a:solidFill>
                <a:latin typeface="Times New Roman" pitchFamily="18" charset="0"/>
                <a:cs typeface="Times New Roman" pitchFamily="18" charset="0"/>
              </a:rPr>
              <a:t>:</a:t>
            </a:r>
            <a:r>
              <a:rPr lang="ro-RO" sz="2800" b="1" dirty="0" smtClean="0">
                <a:solidFill>
                  <a:srgbClr val="00B050"/>
                </a:solidFill>
                <a:latin typeface="Times New Roman" pitchFamily="18" charset="0"/>
                <a:cs typeface="Times New Roman" pitchFamily="18" charset="0"/>
              </a:rPr>
              <a:t> </a:t>
            </a:r>
            <a:r>
              <a:rPr lang="en-US" sz="2800" b="1" dirty="0" smtClean="0">
                <a:solidFill>
                  <a:srgbClr val="00B050"/>
                </a:solidFill>
                <a:latin typeface="Times New Roman" pitchFamily="18" charset="0"/>
                <a:cs typeface="Times New Roman" pitchFamily="18" charset="0"/>
              </a:rPr>
              <a:t>“ </a:t>
            </a:r>
            <a:r>
              <a:rPr lang="ro-RO" sz="2800" b="1" dirty="0" smtClean="0">
                <a:solidFill>
                  <a:srgbClr val="00B050"/>
                </a:solidFill>
                <a:latin typeface="Times New Roman" pitchFamily="18" charset="0"/>
                <a:cs typeface="Times New Roman" pitchFamily="18" charset="0"/>
              </a:rPr>
              <a:t>Mica sămânță </a:t>
            </a:r>
            <a:r>
              <a:rPr lang="en-US" sz="2800" b="1" dirty="0" smtClean="0">
                <a:solidFill>
                  <a:srgbClr val="00B050"/>
                </a:solidFill>
                <a:latin typeface="Times New Roman" pitchFamily="18" charset="0"/>
                <a:cs typeface="Times New Roman" pitchFamily="18" charset="0"/>
              </a:rPr>
              <a:t>“</a:t>
            </a:r>
            <a:r>
              <a:rPr lang="ro-RO" sz="2800" b="1" dirty="0" smtClean="0">
                <a:solidFill>
                  <a:srgbClr val="00B050"/>
                </a:solidFill>
                <a:latin typeface="Times New Roman" pitchFamily="18" charset="0"/>
                <a:cs typeface="Times New Roman" pitchFamily="18" charset="0"/>
              </a:rPr>
              <a:t> de Eric Carle</a:t>
            </a:r>
            <a:endParaRPr lang="ro-RO" sz="2800" b="1" dirty="0">
              <a:solidFill>
                <a:srgbClr val="00B050"/>
              </a:solidFill>
              <a:latin typeface="Times New Roman" pitchFamily="18" charset="0"/>
              <a:cs typeface="Times New Roman" pitchFamily="18" charset="0"/>
            </a:endParaRPr>
          </a:p>
        </p:txBody>
      </p:sp>
      <p:pic>
        <p:nvPicPr>
          <p:cNvPr id="5" name="Content Placeholder 4" descr="187962563_1880399892123065_778181096940199117_n.jpg"/>
          <p:cNvPicPr>
            <a:picLocks noGrp="1" noChangeAspect="1"/>
          </p:cNvPicPr>
          <p:nvPr>
            <p:ph sz="half" idx="1"/>
          </p:nvPr>
        </p:nvPicPr>
        <p:blipFill>
          <a:blip r:embed="rId2" cstate="print"/>
          <a:stretch>
            <a:fillRect/>
          </a:stretch>
        </p:blipFill>
        <p:spPr>
          <a:xfrm>
            <a:off x="428596" y="2357430"/>
            <a:ext cx="4038600" cy="3714776"/>
          </a:xfrm>
        </p:spPr>
      </p:pic>
      <p:pic>
        <p:nvPicPr>
          <p:cNvPr id="6" name="Content Placeholder 5" descr="186558321_503783714087812_108174885931288027_n.jpg"/>
          <p:cNvPicPr>
            <a:picLocks noGrp="1" noChangeAspect="1"/>
          </p:cNvPicPr>
          <p:nvPr>
            <p:ph sz="half" idx="2"/>
          </p:nvPr>
        </p:nvPicPr>
        <p:blipFill>
          <a:blip r:embed="rId3" cstate="print"/>
          <a:stretch>
            <a:fillRect/>
          </a:stretch>
        </p:blipFill>
        <p:spPr>
          <a:xfrm>
            <a:off x="4648200" y="2348706"/>
            <a:ext cx="4038600" cy="37235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o-RO" sz="2800" dirty="0" smtClean="0">
                <a:latin typeface="Times New Roman" pitchFamily="18" charset="0"/>
                <a:cs typeface="Times New Roman" pitchFamily="18" charset="0"/>
              </a:rPr>
              <a:t>				</a:t>
            </a:r>
            <a:r>
              <a:rPr lang="ro-RO" sz="2800" dirty="0" smtClean="0">
                <a:solidFill>
                  <a:srgbClr val="FF0000"/>
                </a:solidFill>
                <a:latin typeface="Times New Roman" pitchFamily="18" charset="0"/>
                <a:cs typeface="Times New Roman" pitchFamily="18" charset="0"/>
              </a:rPr>
              <a:t>Artă</a:t>
            </a:r>
            <a:br>
              <a:rPr lang="ro-RO" sz="2800" dirty="0" smtClean="0">
                <a:solidFill>
                  <a:srgbClr val="FF0000"/>
                </a:solidFill>
                <a:latin typeface="Times New Roman" pitchFamily="18" charset="0"/>
                <a:cs typeface="Times New Roman" pitchFamily="18" charset="0"/>
              </a:rPr>
            </a:br>
            <a:r>
              <a:rPr lang="ro-RO" sz="2800" dirty="0" smtClean="0">
                <a:solidFill>
                  <a:srgbClr val="FF0000"/>
                </a:solidFill>
                <a:latin typeface="Times New Roman" pitchFamily="18" charset="0"/>
                <a:cs typeface="Times New Roman" pitchFamily="18" charset="0"/>
              </a:rPr>
              <a:t>	</a:t>
            </a:r>
            <a:r>
              <a:rPr lang="ro-RO" sz="2800" i="1" dirty="0" smtClean="0">
                <a:solidFill>
                  <a:srgbClr val="FF0000"/>
                </a:solidFill>
                <a:latin typeface="Times New Roman" pitchFamily="18" charset="0"/>
                <a:cs typeface="Times New Roman" pitchFamily="18" charset="0"/>
              </a:rPr>
              <a:t>Colorăm floricele si pe Monstrul culorilor</a:t>
            </a:r>
            <a:endParaRPr lang="ro-RO" sz="2800" i="1" dirty="0">
              <a:solidFill>
                <a:srgbClr val="FF0000"/>
              </a:solidFill>
              <a:latin typeface="Times New Roman" pitchFamily="18" charset="0"/>
              <a:cs typeface="Times New Roman" pitchFamily="18" charset="0"/>
            </a:endParaRPr>
          </a:p>
        </p:txBody>
      </p:sp>
      <p:pic>
        <p:nvPicPr>
          <p:cNvPr id="5" name="Content Placeholder 4" descr="187414944_1755235877982395_2089493528084136610_n.jpg"/>
          <p:cNvPicPr>
            <a:picLocks noGrp="1" noChangeAspect="1"/>
          </p:cNvPicPr>
          <p:nvPr>
            <p:ph sz="half" idx="1"/>
          </p:nvPr>
        </p:nvPicPr>
        <p:blipFill>
          <a:blip r:embed="rId2"/>
          <a:stretch>
            <a:fillRect/>
          </a:stretch>
        </p:blipFill>
        <p:spPr>
          <a:xfrm>
            <a:off x="457200" y="1571612"/>
            <a:ext cx="4038600" cy="3806044"/>
          </a:xfrm>
        </p:spPr>
      </p:pic>
      <p:pic>
        <p:nvPicPr>
          <p:cNvPr id="6" name="Content Placeholder 5" descr="187990178_1257059504753785_4321093469208547042_n.jpg"/>
          <p:cNvPicPr>
            <a:picLocks noGrp="1" noChangeAspect="1"/>
          </p:cNvPicPr>
          <p:nvPr>
            <p:ph sz="half" idx="2"/>
          </p:nvPr>
        </p:nvPicPr>
        <p:blipFill>
          <a:blip r:embed="rId3" cstate="print"/>
          <a:stretch>
            <a:fillRect/>
          </a:stretch>
        </p:blipFill>
        <p:spPr>
          <a:xfrm>
            <a:off x="4648200" y="1571612"/>
            <a:ext cx="4038600" cy="380604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83254"/>
          </a:xfrm>
        </p:spPr>
        <p:txBody>
          <a:bodyPr>
            <a:normAutofit fontScale="90000"/>
          </a:bodyPr>
          <a:lstStyle/>
          <a:p>
            <a:pPr algn="l"/>
            <a:r>
              <a:rPr lang="ro-RO" sz="2800" dirty="0" smtClean="0">
                <a:latin typeface="Times New Roman" pitchFamily="18" charset="0"/>
                <a:cs typeface="Times New Roman" pitchFamily="18" charset="0"/>
              </a:rPr>
              <a:t>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smtClean="0">
                <a:latin typeface="Times New Roman" pitchFamily="18" charset="0"/>
                <a:cs typeface="Times New Roman" pitchFamily="18" charset="0"/>
              </a:rPr>
              <a:t>	</a:t>
            </a:r>
            <a:r>
              <a:rPr lang="ro-RO" sz="2800" b="1" dirty="0" smtClean="0">
                <a:solidFill>
                  <a:srgbClr val="FFFF00"/>
                </a:solidFill>
                <a:latin typeface="Times New Roman" pitchFamily="18" charset="0"/>
                <a:cs typeface="Times New Roman" pitchFamily="18" charset="0"/>
              </a:rPr>
              <a:t>DȘ + DOS ( Activitate integrată )</a:t>
            </a:r>
            <a:br>
              <a:rPr lang="ro-RO" sz="2800" b="1" dirty="0" smtClean="0">
                <a:solidFill>
                  <a:srgbClr val="FFFF00"/>
                </a:solidFill>
                <a:latin typeface="Times New Roman" pitchFamily="18" charset="0"/>
                <a:cs typeface="Times New Roman" pitchFamily="18" charset="0"/>
              </a:rPr>
            </a:br>
            <a:r>
              <a:rPr lang="ro-RO" sz="2800" b="1" i="1" dirty="0" smtClean="0">
                <a:solidFill>
                  <a:srgbClr val="FFFF00"/>
                </a:solidFill>
                <a:latin typeface="Times New Roman" pitchFamily="18" charset="0"/>
                <a:cs typeface="Times New Roman" pitchFamily="18" charset="0"/>
              </a:rPr>
              <a:t>De la sămânță la floare cu Domnul Copăcescu și prietenii săi</a:t>
            </a:r>
            <a:endParaRPr lang="ro-RO" sz="2800" b="1" i="1" dirty="0">
              <a:solidFill>
                <a:srgbClr val="FFFF0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solidFill>
                  <a:srgbClr val="00B050"/>
                </a:solidFill>
                <a:latin typeface="Times New Roman" pitchFamily="18" charset="0"/>
                <a:cs typeface="Times New Roman" pitchFamily="18" charset="0"/>
              </a:rPr>
              <a:t>Centru tematic</a:t>
            </a:r>
            <a:endParaRPr lang="ro-RO" sz="2800" b="1" dirty="0">
              <a:solidFill>
                <a:srgbClr val="00B050"/>
              </a:solidFill>
              <a:latin typeface="Times New Roman" pitchFamily="18" charset="0"/>
              <a:cs typeface="Times New Roman" pitchFamily="18" charset="0"/>
            </a:endParaRPr>
          </a:p>
        </p:txBody>
      </p:sp>
      <p:pic>
        <p:nvPicPr>
          <p:cNvPr id="5" name="Content Placeholder 4" descr="186551603_191774196128484_6894659224087221125_n.jpg"/>
          <p:cNvPicPr>
            <a:picLocks noGrp="1" noChangeAspect="1"/>
          </p:cNvPicPr>
          <p:nvPr>
            <p:ph sz="half" idx="1"/>
          </p:nvPr>
        </p:nvPicPr>
        <p:blipFill>
          <a:blip r:embed="rId2" cstate="print"/>
          <a:stretch>
            <a:fillRect/>
          </a:stretch>
        </p:blipFill>
        <p:spPr>
          <a:xfrm>
            <a:off x="457200" y="2285992"/>
            <a:ext cx="4038600" cy="3786214"/>
          </a:xfrm>
        </p:spPr>
      </p:pic>
      <p:pic>
        <p:nvPicPr>
          <p:cNvPr id="6" name="Content Placeholder 5" descr="187117991_463595941368530_7169674552279628210_n.jpg"/>
          <p:cNvPicPr>
            <a:picLocks noGrp="1" noChangeAspect="1"/>
          </p:cNvPicPr>
          <p:nvPr>
            <p:ph sz="half" idx="2"/>
          </p:nvPr>
        </p:nvPicPr>
        <p:blipFill>
          <a:blip r:embed="rId3" cstate="print"/>
          <a:stretch>
            <a:fillRect/>
          </a:stretch>
        </p:blipFill>
        <p:spPr>
          <a:xfrm>
            <a:off x="4648200" y="2348706"/>
            <a:ext cx="4038600" cy="37235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i="1" dirty="0" smtClean="0">
                <a:solidFill>
                  <a:srgbClr val="FFFF00"/>
                </a:solidFill>
                <a:latin typeface="Times New Roman" pitchFamily="18" charset="0"/>
                <a:cs typeface="Times New Roman" pitchFamily="18" charset="0"/>
              </a:rPr>
              <a:t>De la sămanță la floare cu Domnul Copăcescu și prietenii săi</a:t>
            </a:r>
            <a:endParaRPr lang="ro-RO" sz="2800" b="1" i="1" dirty="0">
              <a:solidFill>
                <a:srgbClr val="FFFF00"/>
              </a:solidFill>
              <a:latin typeface="Times New Roman" pitchFamily="18" charset="0"/>
              <a:cs typeface="Times New Roman" pitchFamily="18" charset="0"/>
            </a:endParaRPr>
          </a:p>
        </p:txBody>
      </p:sp>
      <p:pic>
        <p:nvPicPr>
          <p:cNvPr id="5" name="Content Placeholder 4" descr="186634585_2247089245422272_4325516811049166949_n.jpg"/>
          <p:cNvPicPr>
            <a:picLocks noGrp="1" noChangeAspect="1"/>
          </p:cNvPicPr>
          <p:nvPr>
            <p:ph sz="half" idx="1"/>
          </p:nvPr>
        </p:nvPicPr>
        <p:blipFill>
          <a:blip r:embed="rId2" cstate="print"/>
          <a:stretch>
            <a:fillRect/>
          </a:stretch>
        </p:blipFill>
        <p:spPr>
          <a:xfrm>
            <a:off x="1080187" y="1791692"/>
            <a:ext cx="3206061" cy="4274748"/>
          </a:xfrm>
        </p:spPr>
      </p:pic>
      <p:pic>
        <p:nvPicPr>
          <p:cNvPr id="6" name="Content Placeholder 5" descr="186508286_483741172829113_928208526473374969_n.jpg"/>
          <p:cNvPicPr>
            <a:picLocks noGrp="1" noChangeAspect="1"/>
          </p:cNvPicPr>
          <p:nvPr>
            <p:ph sz="half" idx="2"/>
          </p:nvPr>
        </p:nvPicPr>
        <p:blipFill>
          <a:blip r:embed="rId3"/>
          <a:stretch>
            <a:fillRect/>
          </a:stretch>
        </p:blipFill>
        <p:spPr>
          <a:xfrm>
            <a:off x="4970264" y="1600200"/>
            <a:ext cx="3394472" cy="452596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5" name="Content Placeholder 4" descr="186549911_299732118372156_3544319015430095975_n.jpg"/>
          <p:cNvPicPr>
            <a:picLocks noGrp="1" noChangeAspect="1"/>
          </p:cNvPicPr>
          <p:nvPr>
            <p:ph sz="half" idx="1"/>
          </p:nvPr>
        </p:nvPicPr>
        <p:blipFill>
          <a:blip r:embed="rId2" cstate="print"/>
          <a:stretch>
            <a:fillRect/>
          </a:stretch>
        </p:blipFill>
        <p:spPr>
          <a:xfrm>
            <a:off x="457200" y="1571612"/>
            <a:ext cx="4038600" cy="3806044"/>
          </a:xfrm>
        </p:spPr>
      </p:pic>
      <p:pic>
        <p:nvPicPr>
          <p:cNvPr id="6" name="Content Placeholder 5" descr="181981318_481917773052010_4128675658941425737_n.jpg"/>
          <p:cNvPicPr>
            <a:picLocks noGrp="1" noChangeAspect="1"/>
          </p:cNvPicPr>
          <p:nvPr>
            <p:ph sz="half" idx="2"/>
          </p:nvPr>
        </p:nvPicPr>
        <p:blipFill>
          <a:blip r:embed="rId3" cstate="print"/>
          <a:stretch>
            <a:fillRect/>
          </a:stretch>
        </p:blipFill>
        <p:spPr>
          <a:xfrm>
            <a:off x="4648200" y="1571612"/>
            <a:ext cx="4038600" cy="380604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5" name="Content Placeholder 4" descr="187482280_1156417381526040_6168463893856510301_n.jpg"/>
          <p:cNvPicPr>
            <a:picLocks noGrp="1" noChangeAspect="1"/>
          </p:cNvPicPr>
          <p:nvPr>
            <p:ph sz="half" idx="1"/>
          </p:nvPr>
        </p:nvPicPr>
        <p:blipFill>
          <a:blip r:embed="rId2" cstate="print"/>
          <a:stretch>
            <a:fillRect/>
          </a:stretch>
        </p:blipFill>
        <p:spPr>
          <a:xfrm>
            <a:off x="779264" y="1600200"/>
            <a:ext cx="3394472" cy="4525963"/>
          </a:xfrm>
        </p:spPr>
      </p:pic>
      <p:pic>
        <p:nvPicPr>
          <p:cNvPr id="6" name="Content Placeholder 5" descr="186820844_1362581867447824_3142454973031856009_n.jpg"/>
          <p:cNvPicPr>
            <a:picLocks noGrp="1" noChangeAspect="1"/>
          </p:cNvPicPr>
          <p:nvPr>
            <p:ph sz="half" idx="2"/>
          </p:nvPr>
        </p:nvPicPr>
        <p:blipFill>
          <a:blip r:embed="rId3"/>
          <a:stretch>
            <a:fillRect/>
          </a:stretch>
        </p:blipFill>
        <p:spPr>
          <a:xfrm>
            <a:off x="4648200" y="1571612"/>
            <a:ext cx="4038600" cy="450059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solidFill>
                  <a:srgbClr val="FFFF00"/>
                </a:solidFill>
                <a:latin typeface="Times New Roman" pitchFamily="18" charset="0"/>
                <a:cs typeface="Times New Roman" pitchFamily="18" charset="0"/>
              </a:rPr>
              <a:t>ADP ( Activitate distractivă )</a:t>
            </a:r>
            <a:br>
              <a:rPr lang="ro-RO" sz="2800" b="1" dirty="0" smtClean="0">
                <a:solidFill>
                  <a:srgbClr val="FFFF00"/>
                </a:solidFill>
                <a:latin typeface="Times New Roman" pitchFamily="18" charset="0"/>
                <a:cs typeface="Times New Roman" pitchFamily="18" charset="0"/>
              </a:rPr>
            </a:br>
            <a:r>
              <a:rPr lang="ro-RO" sz="2800" b="1" dirty="0" smtClean="0">
                <a:solidFill>
                  <a:srgbClr val="FFFF00"/>
                </a:solidFill>
                <a:latin typeface="Times New Roman" pitchFamily="18" charset="0"/>
                <a:cs typeface="Times New Roman" pitchFamily="18" charset="0"/>
              </a:rPr>
              <a:t>Joc cu text și cânt </a:t>
            </a:r>
            <a:r>
              <a:rPr lang="en-US" sz="2800" b="1" dirty="0" smtClean="0">
                <a:solidFill>
                  <a:srgbClr val="FFFF00"/>
                </a:solidFill>
                <a:latin typeface="Times New Roman" pitchFamily="18" charset="0"/>
                <a:cs typeface="Times New Roman" pitchFamily="18" charset="0"/>
              </a:rPr>
              <a:t>: </a:t>
            </a:r>
            <a:r>
              <a:rPr lang="ro-RO" sz="2800" b="1" i="1" dirty="0" smtClean="0">
                <a:solidFill>
                  <a:srgbClr val="FFFF00"/>
                </a:solidFill>
                <a:latin typeface="Times New Roman" pitchFamily="18" charset="0"/>
                <a:cs typeface="Times New Roman" pitchFamily="18" charset="0"/>
              </a:rPr>
              <a:t>Copăcelul din grădină</a:t>
            </a:r>
            <a:endParaRPr lang="ro-RO" sz="2800" b="1" i="1" dirty="0">
              <a:solidFill>
                <a:srgbClr val="FFFF00"/>
              </a:solidFill>
              <a:latin typeface="Times New Roman" pitchFamily="18" charset="0"/>
              <a:cs typeface="Times New Roman" pitchFamily="18" charset="0"/>
            </a:endParaRPr>
          </a:p>
        </p:txBody>
      </p:sp>
      <p:pic>
        <p:nvPicPr>
          <p:cNvPr id="5" name="Content Placeholder 4" descr="187176394_342871170588483_3596996616385836793_n.jpg"/>
          <p:cNvPicPr>
            <a:picLocks noGrp="1" noChangeAspect="1"/>
          </p:cNvPicPr>
          <p:nvPr>
            <p:ph sz="half" idx="1"/>
          </p:nvPr>
        </p:nvPicPr>
        <p:blipFill>
          <a:blip r:embed="rId2"/>
          <a:stretch>
            <a:fillRect/>
          </a:stretch>
        </p:blipFill>
        <p:spPr>
          <a:xfrm>
            <a:off x="928662" y="2000240"/>
            <a:ext cx="7000924" cy="442915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8992" y="2857496"/>
            <a:ext cx="5257808" cy="3643338"/>
          </a:xfrm>
        </p:spPr>
        <p:txBody>
          <a:bodyPr>
            <a:noAutofit/>
          </a:bodyPr>
          <a:lstStyle/>
          <a:p>
            <a:pPr algn="l"/>
            <a:r>
              <a:rPr lang="ro-RO" sz="2400" b="1" dirty="0" smtClean="0">
                <a:solidFill>
                  <a:srgbClr val="FFFF00"/>
                </a:solidFill>
                <a:latin typeface="Times New Roman" pitchFamily="18" charset="0"/>
                <a:cs typeface="Times New Roman" pitchFamily="18" charset="0"/>
              </a:rPr>
              <a:t>Grupa </a:t>
            </a:r>
            <a:r>
              <a:rPr lang="en-US" sz="2400" b="1" dirty="0" smtClean="0">
                <a:solidFill>
                  <a:srgbClr val="FFFF00"/>
                </a:solidFill>
                <a:latin typeface="Times New Roman" pitchFamily="18" charset="0"/>
                <a:cs typeface="Times New Roman" pitchFamily="18" charset="0"/>
              </a:rPr>
              <a:t>: </a:t>
            </a:r>
            <a:r>
              <a:rPr lang="ro-RO" sz="2400" b="1" dirty="0" smtClean="0">
                <a:solidFill>
                  <a:srgbClr val="FFFF00"/>
                </a:solidFill>
                <a:latin typeface="Times New Roman" pitchFamily="18" charset="0"/>
                <a:cs typeface="Times New Roman" pitchFamily="18" charset="0"/>
              </a:rPr>
              <a:t>Albinuțelor</a:t>
            </a:r>
            <a:br>
              <a:rPr lang="ro-RO" sz="2400" b="1" dirty="0" smtClean="0">
                <a:solidFill>
                  <a:srgbClr val="FFFF00"/>
                </a:solidFill>
                <a:latin typeface="Times New Roman" pitchFamily="18" charset="0"/>
                <a:cs typeface="Times New Roman" pitchFamily="18" charset="0"/>
              </a:rPr>
            </a:br>
            <a:r>
              <a:rPr lang="ro-RO" sz="2400" b="1" dirty="0" smtClean="0">
                <a:solidFill>
                  <a:srgbClr val="FFFF00"/>
                </a:solidFill>
                <a:latin typeface="Times New Roman" pitchFamily="18" charset="0"/>
                <a:cs typeface="Times New Roman" pitchFamily="18" charset="0"/>
              </a:rPr>
              <a:t>Educatoare </a:t>
            </a:r>
            <a:r>
              <a:rPr lang="en-US" sz="2400" b="1" dirty="0" smtClean="0">
                <a:solidFill>
                  <a:srgbClr val="FFFF00"/>
                </a:solidFill>
                <a:latin typeface="Times New Roman" pitchFamily="18" charset="0"/>
                <a:cs typeface="Times New Roman" pitchFamily="18" charset="0"/>
              </a:rPr>
              <a:t>: </a:t>
            </a:r>
            <a:r>
              <a:rPr lang="ro-RO" sz="2400" b="1" dirty="0" smtClean="0">
                <a:solidFill>
                  <a:srgbClr val="FFFF00"/>
                </a:solidFill>
                <a:latin typeface="Times New Roman" pitchFamily="18" charset="0"/>
                <a:cs typeface="Times New Roman" pitchFamily="18" charset="0"/>
              </a:rPr>
              <a:t>Borsa Angelica </a:t>
            </a:r>
            <a:r>
              <a:rPr lang="en-US" sz="2400" b="1" dirty="0" smtClean="0">
                <a:solidFill>
                  <a:srgbClr val="FFFF00"/>
                </a:solidFill>
                <a:latin typeface="Times New Roman" pitchFamily="18" charset="0"/>
                <a:cs typeface="Times New Roman" pitchFamily="18" charset="0"/>
              </a:rPr>
              <a:t>– </a:t>
            </a:r>
            <a:r>
              <a:rPr lang="ro-RO" sz="2400" b="1" dirty="0" smtClean="0">
                <a:solidFill>
                  <a:srgbClr val="FFFF00"/>
                </a:solidFill>
                <a:latin typeface="Times New Roman" pitchFamily="18" charset="0"/>
                <a:cs typeface="Times New Roman" pitchFamily="18" charset="0"/>
              </a:rPr>
              <a:t>Pusa</a:t>
            </a:r>
            <a:r>
              <a:rPr lang="en-US" sz="2400" b="1" dirty="0" smtClean="0">
                <a:solidFill>
                  <a:srgbClr val="FFFF00"/>
                </a:solidFill>
                <a:latin typeface="Times New Roman" pitchFamily="18" charset="0"/>
                <a:cs typeface="Times New Roman" pitchFamily="18" charset="0"/>
              </a:rPr>
              <a:t/>
            </a:r>
            <a:br>
              <a:rPr lang="en-US" sz="2400" b="1" dirty="0" smtClean="0">
                <a:solidFill>
                  <a:srgbClr val="FFFF00"/>
                </a:solidFill>
                <a:latin typeface="Times New Roman" pitchFamily="18" charset="0"/>
                <a:cs typeface="Times New Roman" pitchFamily="18" charset="0"/>
              </a:rPr>
            </a:br>
            <a:r>
              <a:rPr lang="en-US" sz="2400" b="1" dirty="0" smtClean="0">
                <a:solidFill>
                  <a:srgbClr val="FFFF00"/>
                </a:solidFill>
                <a:latin typeface="Times New Roman" pitchFamily="18" charset="0"/>
                <a:cs typeface="Times New Roman" pitchFamily="18" charset="0"/>
              </a:rPr>
              <a:t>                    </a:t>
            </a:r>
            <a:r>
              <a:rPr lang="ro-RO" sz="2400" b="1" dirty="0" smtClean="0">
                <a:solidFill>
                  <a:srgbClr val="FFFF00"/>
                </a:solidFill>
                <a:latin typeface="Times New Roman" pitchFamily="18" charset="0"/>
                <a:cs typeface="Times New Roman" pitchFamily="18" charset="0"/>
              </a:rPr>
              <a:t>  </a:t>
            </a:r>
            <a:r>
              <a:rPr lang="en-US" sz="2400" b="1" dirty="0" smtClean="0">
                <a:solidFill>
                  <a:srgbClr val="FFFF00"/>
                </a:solidFill>
                <a:latin typeface="Times New Roman" pitchFamily="18" charset="0"/>
                <a:cs typeface="Times New Roman" pitchFamily="18" charset="0"/>
              </a:rPr>
              <a:t> </a:t>
            </a:r>
            <a:r>
              <a:rPr lang="ro-RO" sz="2400" b="1" dirty="0" smtClean="0">
                <a:solidFill>
                  <a:srgbClr val="FFFF00"/>
                </a:solidFill>
                <a:latin typeface="Times New Roman" pitchFamily="18" charset="0"/>
                <a:cs typeface="Times New Roman" pitchFamily="18" charset="0"/>
              </a:rPr>
              <a:t>Menyei Irisz</a:t>
            </a:r>
            <a:r>
              <a:rPr lang="en-US" sz="2400" b="1" dirty="0" smtClean="0">
                <a:solidFill>
                  <a:srgbClr val="FFFF00"/>
                </a:solidFill>
                <a:latin typeface="Times New Roman" pitchFamily="18" charset="0"/>
                <a:cs typeface="Times New Roman" pitchFamily="18" charset="0"/>
              </a:rPr>
              <a:t> - Cristina</a:t>
            </a:r>
            <a:r>
              <a:rPr lang="ro-RO" sz="2400" b="1" dirty="0" smtClean="0">
                <a:solidFill>
                  <a:srgbClr val="FFFF00"/>
                </a:solidFill>
              </a:rPr>
              <a:t> </a:t>
            </a:r>
            <a:endParaRPr lang="ro-RO" sz="2400" b="1"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solidFill>
                  <a:srgbClr val="FFFF00"/>
                </a:solidFill>
                <a:latin typeface="Times New Roman" pitchFamily="18" charset="0"/>
                <a:cs typeface="Times New Roman" pitchFamily="18" charset="0"/>
              </a:rPr>
              <a:t>ADP</a:t>
            </a:r>
            <a:r>
              <a:rPr lang="en-US" sz="2800" b="1" dirty="0" smtClean="0">
                <a:solidFill>
                  <a:srgbClr val="FFFF00"/>
                </a:solidFill>
                <a:latin typeface="Times New Roman" pitchFamily="18" charset="0"/>
                <a:cs typeface="Times New Roman" pitchFamily="18" charset="0"/>
              </a:rPr>
              <a:t>: </a:t>
            </a:r>
            <a:r>
              <a:rPr lang="ro-RO" sz="2800" b="1" dirty="0" smtClean="0">
                <a:solidFill>
                  <a:srgbClr val="FFFF00"/>
                </a:solidFill>
                <a:latin typeface="Times New Roman" pitchFamily="18" charset="0"/>
                <a:cs typeface="Times New Roman" pitchFamily="18" charset="0"/>
              </a:rPr>
              <a:t>Observare flori din curtea grădiniței</a:t>
            </a:r>
            <a:endParaRPr lang="ro-RO" sz="2800" b="1" dirty="0">
              <a:solidFill>
                <a:srgbClr val="FFFF00"/>
              </a:solidFill>
              <a:latin typeface="Times New Roman" pitchFamily="18" charset="0"/>
              <a:cs typeface="Times New Roman" pitchFamily="18" charset="0"/>
            </a:endParaRPr>
          </a:p>
        </p:txBody>
      </p:sp>
      <p:pic>
        <p:nvPicPr>
          <p:cNvPr id="5" name="Content Placeholder 4" descr="187331616_764524270930998_9004817582345718619_n.jpg"/>
          <p:cNvPicPr>
            <a:picLocks noGrp="1" noChangeAspect="1"/>
          </p:cNvPicPr>
          <p:nvPr>
            <p:ph sz="half" idx="1"/>
          </p:nvPr>
        </p:nvPicPr>
        <p:blipFill>
          <a:blip r:embed="rId2" cstate="print"/>
          <a:stretch>
            <a:fillRect/>
          </a:stretch>
        </p:blipFill>
        <p:spPr>
          <a:xfrm>
            <a:off x="457200" y="2348706"/>
            <a:ext cx="4038600" cy="3794938"/>
          </a:xfrm>
        </p:spPr>
      </p:pic>
      <p:pic>
        <p:nvPicPr>
          <p:cNvPr id="6" name="Content Placeholder 5" descr="187146176_153490713414286_1936324106768450729_n.jpg"/>
          <p:cNvPicPr>
            <a:picLocks noGrp="1" noChangeAspect="1"/>
          </p:cNvPicPr>
          <p:nvPr>
            <p:ph sz="half" idx="2"/>
          </p:nvPr>
        </p:nvPicPr>
        <p:blipFill>
          <a:blip r:embed="rId3" cstate="print"/>
          <a:stretch>
            <a:fillRect/>
          </a:stretch>
        </p:blipFill>
        <p:spPr>
          <a:xfrm>
            <a:off x="4648200" y="2348706"/>
            <a:ext cx="4038600" cy="379493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5" name="Content Placeholder 4" descr="186534077_539592340372575_2718674243336074697_n.jpg"/>
          <p:cNvPicPr>
            <a:picLocks noGrp="1" noChangeAspect="1"/>
          </p:cNvPicPr>
          <p:nvPr>
            <p:ph sz="half" idx="1"/>
          </p:nvPr>
        </p:nvPicPr>
        <p:blipFill>
          <a:blip r:embed="rId2"/>
          <a:stretch>
            <a:fillRect/>
          </a:stretch>
        </p:blipFill>
        <p:spPr>
          <a:xfrm>
            <a:off x="779264" y="1600200"/>
            <a:ext cx="3578422" cy="4525962"/>
          </a:xfrm>
        </p:spPr>
      </p:pic>
      <p:pic>
        <p:nvPicPr>
          <p:cNvPr id="6" name="Content Placeholder 5" descr="188056529_170487798226400_8102646053550512298_n.jpg"/>
          <p:cNvPicPr>
            <a:picLocks noGrp="1" noChangeAspect="1"/>
          </p:cNvPicPr>
          <p:nvPr>
            <p:ph sz="half" idx="2"/>
          </p:nvPr>
        </p:nvPicPr>
        <p:blipFill>
          <a:blip r:embed="rId3"/>
          <a:stretch>
            <a:fillRect/>
          </a:stretch>
        </p:blipFill>
        <p:spPr>
          <a:xfrm>
            <a:off x="4952988" y="1571612"/>
            <a:ext cx="3429024" cy="457203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solidFill>
                  <a:srgbClr val="00B0F0"/>
                </a:solidFill>
                <a:latin typeface="Times New Roman" pitchFamily="18" charset="0"/>
                <a:cs typeface="Times New Roman" pitchFamily="18" charset="0"/>
              </a:rPr>
              <a:t>Bucuria este în lucruri mici. Trebuie doar să deschidem ochii.</a:t>
            </a:r>
            <a:endParaRPr lang="ro-RO" sz="2800" b="1" dirty="0">
              <a:solidFill>
                <a:srgbClr val="00B0F0"/>
              </a:solidFill>
              <a:latin typeface="Times New Roman" pitchFamily="18" charset="0"/>
              <a:cs typeface="Times New Roman" pitchFamily="18" charset="0"/>
            </a:endParaRPr>
          </a:p>
        </p:txBody>
      </p:sp>
      <p:pic>
        <p:nvPicPr>
          <p:cNvPr id="5" name="Content Placeholder 4" descr="181592187_618385839119458_6570874079090234990_n.jpg"/>
          <p:cNvPicPr>
            <a:picLocks noGrp="1" noChangeAspect="1"/>
          </p:cNvPicPr>
          <p:nvPr>
            <p:ph sz="half" idx="1"/>
          </p:nvPr>
        </p:nvPicPr>
        <p:blipFill>
          <a:blip r:embed="rId2" cstate="print"/>
          <a:stretch>
            <a:fillRect/>
          </a:stretch>
        </p:blipFill>
        <p:spPr>
          <a:xfrm>
            <a:off x="779264" y="1600200"/>
            <a:ext cx="3394472" cy="4525962"/>
          </a:xfrm>
        </p:spPr>
      </p:pic>
      <p:pic>
        <p:nvPicPr>
          <p:cNvPr id="6" name="Content Placeholder 5" descr="187309636_499134184544764_3357945290786751642_n.jpg"/>
          <p:cNvPicPr>
            <a:picLocks noGrp="1" noChangeAspect="1"/>
          </p:cNvPicPr>
          <p:nvPr>
            <p:ph sz="half" idx="2"/>
          </p:nvPr>
        </p:nvPicPr>
        <p:blipFill>
          <a:blip r:embed="rId3"/>
          <a:stretch>
            <a:fillRect/>
          </a:stretch>
        </p:blipFill>
        <p:spPr>
          <a:xfrm>
            <a:off x="5000628" y="1643050"/>
            <a:ext cx="3357586" cy="442915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dirty="0" smtClean="0">
                <a:solidFill>
                  <a:srgbClr val="00B050"/>
                </a:solidFill>
                <a:latin typeface="Times New Roman" pitchFamily="18" charset="0"/>
                <a:cs typeface="Times New Roman" pitchFamily="18" charset="0"/>
              </a:rPr>
              <a:t>Călătoria este cea care contează, nu destinația.</a:t>
            </a:r>
            <a:endParaRPr lang="ro-RO" sz="2800" b="1" dirty="0">
              <a:solidFill>
                <a:srgbClr val="00B050"/>
              </a:solidFill>
              <a:latin typeface="Times New Roman" pitchFamily="18" charset="0"/>
              <a:cs typeface="Times New Roman" pitchFamily="18" charset="0"/>
            </a:endParaRPr>
          </a:p>
        </p:txBody>
      </p:sp>
      <p:pic>
        <p:nvPicPr>
          <p:cNvPr id="5" name="Content Placeholder 4" descr="175537488_977222949687940_5818673570326383958_n.jpg"/>
          <p:cNvPicPr>
            <a:picLocks noGrp="1" noChangeAspect="1"/>
          </p:cNvPicPr>
          <p:nvPr>
            <p:ph sz="half" idx="1"/>
          </p:nvPr>
        </p:nvPicPr>
        <p:blipFill>
          <a:blip r:embed="rId2" cstate="print"/>
          <a:stretch>
            <a:fillRect/>
          </a:stretch>
        </p:blipFill>
        <p:spPr>
          <a:xfrm>
            <a:off x="617938" y="1714488"/>
            <a:ext cx="3882624" cy="4429156"/>
          </a:xfrm>
        </p:spPr>
      </p:pic>
      <p:pic>
        <p:nvPicPr>
          <p:cNvPr id="10" name="Content Placeholder 9" descr="177340101_769404623969358_828631070001426249_n.jpg"/>
          <p:cNvPicPr>
            <a:picLocks noGrp="1" noChangeAspect="1"/>
          </p:cNvPicPr>
          <p:nvPr>
            <p:ph sz="half" idx="2"/>
          </p:nvPr>
        </p:nvPicPr>
        <p:blipFill>
          <a:blip r:embed="rId3" cstate="print"/>
          <a:stretch>
            <a:fillRect/>
          </a:stretch>
        </p:blipFill>
        <p:spPr>
          <a:xfrm>
            <a:off x="4819356" y="1643050"/>
            <a:ext cx="3696288" cy="450059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8940"/>
          </a:xfrm>
        </p:spPr>
        <p:txBody>
          <a:bodyPr>
            <a:normAutofit/>
          </a:bodyPr>
          <a:lstStyle/>
          <a:p>
            <a:r>
              <a:rPr lang="ro-RO" sz="2800" b="1" dirty="0" smtClean="0">
                <a:solidFill>
                  <a:srgbClr val="92D050"/>
                </a:solidFill>
                <a:latin typeface="Times New Roman" pitchFamily="18" charset="0"/>
                <a:cs typeface="Times New Roman" pitchFamily="18" charset="0"/>
              </a:rPr>
              <a:t/>
            </a:r>
            <a:br>
              <a:rPr lang="ro-RO" sz="2800" b="1" dirty="0" smtClean="0">
                <a:solidFill>
                  <a:srgbClr val="92D050"/>
                </a:solidFill>
                <a:latin typeface="Times New Roman" pitchFamily="18" charset="0"/>
                <a:cs typeface="Times New Roman" pitchFamily="18" charset="0"/>
              </a:rPr>
            </a:br>
            <a:r>
              <a:rPr lang="ro-RO" sz="2800" b="1" dirty="0" smtClean="0">
                <a:solidFill>
                  <a:srgbClr val="92D050"/>
                </a:solidFill>
                <a:latin typeface="Times New Roman" pitchFamily="18" charset="0"/>
                <a:cs typeface="Times New Roman" pitchFamily="18" charset="0"/>
              </a:rPr>
              <a:t>A fi educator înseamnă a fi un poet al iubirii. Să nu uiți niciodată că eu voi lua un pic din ființa ta, în propria mea ființă.</a:t>
            </a:r>
            <a:br>
              <a:rPr lang="ro-RO" sz="2800" b="1" dirty="0" smtClean="0">
                <a:solidFill>
                  <a:srgbClr val="92D050"/>
                </a:solidFill>
                <a:latin typeface="Times New Roman" pitchFamily="18" charset="0"/>
                <a:cs typeface="Times New Roman" pitchFamily="18" charset="0"/>
              </a:rPr>
            </a:br>
            <a:r>
              <a:rPr lang="ro-RO" sz="2800" b="1" dirty="0" smtClean="0">
                <a:solidFill>
                  <a:srgbClr val="92D050"/>
                </a:solidFill>
                <a:latin typeface="Times New Roman" pitchFamily="18" charset="0"/>
                <a:cs typeface="Times New Roman" pitchFamily="18" charset="0"/>
              </a:rPr>
              <a:t>					</a:t>
            </a:r>
            <a:br>
              <a:rPr lang="ro-RO" sz="2800" b="1" dirty="0" smtClean="0">
                <a:solidFill>
                  <a:srgbClr val="92D050"/>
                </a:solidFill>
                <a:latin typeface="Times New Roman" pitchFamily="18" charset="0"/>
                <a:cs typeface="Times New Roman" pitchFamily="18" charset="0"/>
              </a:rPr>
            </a:br>
            <a:r>
              <a:rPr lang="ro-RO" sz="2800" b="1" dirty="0" smtClean="0">
                <a:solidFill>
                  <a:srgbClr val="92D050"/>
                </a:solidFill>
                <a:latin typeface="Times New Roman" pitchFamily="18" charset="0"/>
                <a:cs typeface="Times New Roman" pitchFamily="18" charset="0"/>
              </a:rPr>
              <a:t>					Augusto Cury</a:t>
            </a:r>
            <a:endParaRPr lang="ro-RO" sz="2800" b="1" dirty="0">
              <a:solidFill>
                <a:srgbClr val="92D05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smtClean="0">
                <a:solidFill>
                  <a:srgbClr val="FF0000"/>
                </a:solidFill>
                <a:latin typeface="Times New Roman" pitchFamily="18" charset="0"/>
                <a:cs typeface="Times New Roman" pitchFamily="18" charset="0"/>
              </a:rPr>
              <a:t>Vă mulțumesc!</a:t>
            </a:r>
            <a:endParaRPr lang="ro-RO" sz="3600" b="1" dirty="0">
              <a:solidFill>
                <a:srgbClr val="FF0000"/>
              </a:solidFill>
              <a:latin typeface="Times New Roman" pitchFamily="18" charset="0"/>
              <a:cs typeface="Times New Roman" pitchFamily="18" charset="0"/>
            </a:endParaRPr>
          </a:p>
        </p:txBody>
      </p:sp>
      <p:pic>
        <p:nvPicPr>
          <p:cNvPr id="5" name="Content Placeholder 4" descr="191479417_530531934793476_5628365079988205099_n.jpg"/>
          <p:cNvPicPr>
            <a:picLocks noGrp="1" noChangeAspect="1"/>
          </p:cNvPicPr>
          <p:nvPr>
            <p:ph sz="half" idx="1"/>
          </p:nvPr>
        </p:nvPicPr>
        <p:blipFill>
          <a:blip r:embed="rId2"/>
          <a:stretch>
            <a:fillRect/>
          </a:stretch>
        </p:blipFill>
        <p:spPr>
          <a:xfrm>
            <a:off x="500035" y="1600200"/>
            <a:ext cx="3485120" cy="4829196"/>
          </a:xfrm>
        </p:spPr>
      </p:pic>
      <p:pic>
        <p:nvPicPr>
          <p:cNvPr id="6" name="Content Placeholder 5" descr="190330752_804730763805769_5946651269757537563_n.jpg"/>
          <p:cNvPicPr>
            <a:picLocks noGrp="1" noChangeAspect="1"/>
          </p:cNvPicPr>
          <p:nvPr>
            <p:ph sz="half" idx="2"/>
          </p:nvPr>
        </p:nvPicPr>
        <p:blipFill>
          <a:blip r:embed="rId3"/>
          <a:stretch>
            <a:fillRect/>
          </a:stretch>
        </p:blipFill>
        <p:spPr>
          <a:xfrm rot="10800000">
            <a:off x="4762786" y="1714488"/>
            <a:ext cx="3482601" cy="464346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4678" y="785794"/>
            <a:ext cx="5472122" cy="5340369"/>
          </a:xfrm>
        </p:spPr>
        <p:txBody>
          <a:bodyPr>
            <a:normAutofit/>
          </a:bodyPr>
          <a:lstStyle/>
          <a:p>
            <a:pPr>
              <a:buNone/>
            </a:pPr>
            <a:r>
              <a:rPr lang="en-US" b="1" i="1" dirty="0" smtClean="0">
                <a:solidFill>
                  <a:srgbClr val="FFFF00"/>
                </a:solidFill>
                <a:latin typeface="Times New Roman" pitchFamily="18" charset="0"/>
                <a:cs typeface="Times New Roman" pitchFamily="18" charset="0"/>
              </a:rPr>
              <a:t>‘’ </a:t>
            </a:r>
            <a:r>
              <a:rPr lang="ro-RO" b="1" i="1" dirty="0" smtClean="0">
                <a:solidFill>
                  <a:srgbClr val="FFFF00"/>
                </a:solidFill>
                <a:latin typeface="Times New Roman" pitchFamily="18" charset="0"/>
                <a:cs typeface="Times New Roman" pitchFamily="18" charset="0"/>
              </a:rPr>
              <a:t> Să nu</a:t>
            </a:r>
            <a:r>
              <a:rPr lang="en-US" b="1" i="1" dirty="0" smtClean="0">
                <a:solidFill>
                  <a:srgbClr val="FFFF00"/>
                </a:solidFill>
                <a:latin typeface="Times New Roman" pitchFamily="18" charset="0"/>
                <a:cs typeface="Times New Roman" pitchFamily="18" charset="0"/>
              </a:rPr>
              <a:t>-</a:t>
            </a:r>
            <a:r>
              <a:rPr lang="ro-RO" b="1" i="1" dirty="0" err="1" smtClean="0">
                <a:solidFill>
                  <a:srgbClr val="FFFF00"/>
                </a:solidFill>
                <a:latin typeface="Times New Roman" pitchFamily="18" charset="0"/>
                <a:cs typeface="Times New Roman" pitchFamily="18" charset="0"/>
              </a:rPr>
              <a:t>i</a:t>
            </a:r>
            <a:r>
              <a:rPr lang="en-US" b="1" i="1" dirty="0" smtClean="0">
                <a:solidFill>
                  <a:srgbClr val="FFFF00"/>
                </a:solidFill>
                <a:latin typeface="Times New Roman" pitchFamily="18" charset="0"/>
                <a:cs typeface="Times New Roman" pitchFamily="18" charset="0"/>
              </a:rPr>
              <a:t> </a:t>
            </a:r>
            <a:r>
              <a:rPr lang="ro-RO" b="1" i="1" dirty="0" smtClean="0">
                <a:solidFill>
                  <a:srgbClr val="FFFF00"/>
                </a:solidFill>
                <a:latin typeface="Times New Roman" pitchFamily="18" charset="0"/>
                <a:cs typeface="Times New Roman" pitchFamily="18" charset="0"/>
              </a:rPr>
              <a:t>educăm pe copii pentru lumea de azi. Această lume nu va mai exista când ei vor fi mari. Și nimic nu ne permite să știm cum va fi lumea lor. Atunci sa</a:t>
            </a:r>
            <a:r>
              <a:rPr lang="en-US" b="1" i="1" dirty="0" smtClean="0">
                <a:solidFill>
                  <a:srgbClr val="FFFF00"/>
                </a:solidFill>
                <a:latin typeface="Times New Roman" pitchFamily="18" charset="0"/>
                <a:cs typeface="Times New Roman" pitchFamily="18" charset="0"/>
              </a:rPr>
              <a:t>-</a:t>
            </a:r>
            <a:r>
              <a:rPr lang="ro-RO" b="1" i="1" dirty="0" smtClean="0">
                <a:solidFill>
                  <a:srgbClr val="FFFF00"/>
                </a:solidFill>
                <a:latin typeface="Times New Roman" pitchFamily="18" charset="0"/>
                <a:cs typeface="Times New Roman" pitchFamily="18" charset="0"/>
              </a:rPr>
              <a:t>i învățăm să se adapteze.</a:t>
            </a:r>
            <a:r>
              <a:rPr lang="en-US" b="1" i="1" dirty="0" smtClean="0">
                <a:solidFill>
                  <a:srgbClr val="FFFF00"/>
                </a:solidFill>
                <a:latin typeface="Times New Roman" pitchFamily="18" charset="0"/>
                <a:cs typeface="Times New Roman" pitchFamily="18" charset="0"/>
              </a:rPr>
              <a:t> ‘’</a:t>
            </a:r>
          </a:p>
          <a:p>
            <a:pPr>
              <a:buNone/>
            </a:pPr>
            <a:endParaRPr lang="en-US" b="1" i="1" dirty="0" smtClean="0">
              <a:solidFill>
                <a:srgbClr val="FFFF00"/>
              </a:solidFill>
              <a:latin typeface="Times New Roman" pitchFamily="18" charset="0"/>
              <a:cs typeface="Times New Roman" pitchFamily="18" charset="0"/>
            </a:endParaRPr>
          </a:p>
          <a:p>
            <a:pPr>
              <a:buNone/>
            </a:pPr>
            <a:r>
              <a:rPr lang="en-US" b="1" i="1" dirty="0" smtClean="0">
                <a:solidFill>
                  <a:srgbClr val="FFFF00"/>
                </a:solidFill>
                <a:latin typeface="Times New Roman" pitchFamily="18" charset="0"/>
                <a:cs typeface="Times New Roman" pitchFamily="18" charset="0"/>
              </a:rPr>
              <a:t>			Maria Montessori</a:t>
            </a:r>
          </a:p>
          <a:p>
            <a:pPr>
              <a:buNone/>
            </a:pPr>
            <a:endParaRPr lang="en-US" dirty="0" smtClean="0"/>
          </a:p>
          <a:p>
            <a:pPr>
              <a:buNone/>
            </a:pPr>
            <a:endParaRPr lang="en-US" dirty="0" smtClean="0"/>
          </a:p>
          <a:p>
            <a:pPr>
              <a:buNone/>
            </a:pPr>
            <a:endParaRPr lang="en-US" dirty="0" smtClean="0"/>
          </a:p>
          <a:p>
            <a:pPr>
              <a:buNone/>
            </a:pPr>
            <a:endParaRPr lang="ro-R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612"/>
            <a:ext cx="8229600" cy="4572032"/>
          </a:xfrm>
        </p:spPr>
        <p:txBody>
          <a:bodyPr>
            <a:normAutofit/>
          </a:bodyPr>
          <a:lstStyle/>
          <a:p>
            <a:pPr algn="l"/>
            <a:r>
              <a:rPr lang="ro-RO" sz="2800" b="1" dirty="0" smtClean="0">
                <a:solidFill>
                  <a:srgbClr val="FFFF00"/>
                </a:solidFill>
                <a:latin typeface="Times New Roman" pitchFamily="18" charset="0"/>
                <a:cs typeface="Times New Roman" pitchFamily="18" charset="0"/>
              </a:rPr>
              <a:t>Tema anuală </a:t>
            </a:r>
            <a:r>
              <a:rPr lang="en-US" sz="2800" b="1" dirty="0" smtClean="0">
                <a:solidFill>
                  <a:srgbClr val="FFFF00"/>
                </a:solidFill>
                <a:latin typeface="Times New Roman" pitchFamily="18" charset="0"/>
                <a:cs typeface="Times New Roman" pitchFamily="18" charset="0"/>
              </a:rPr>
              <a:t>: </a:t>
            </a:r>
            <a:r>
              <a:rPr lang="ro-RO" sz="2800" b="1" dirty="0" smtClean="0">
                <a:solidFill>
                  <a:srgbClr val="FFFF00"/>
                </a:solidFill>
                <a:latin typeface="Times New Roman" pitchFamily="18" charset="0"/>
                <a:cs typeface="Times New Roman" pitchFamily="18" charset="0"/>
              </a:rPr>
              <a:t>Când, cum și de ce se întâmplă?</a:t>
            </a:r>
            <a:br>
              <a:rPr lang="ro-RO" sz="2800" b="1" dirty="0" smtClean="0">
                <a:solidFill>
                  <a:srgbClr val="FFFF00"/>
                </a:solidFill>
                <a:latin typeface="Times New Roman" pitchFamily="18" charset="0"/>
                <a:cs typeface="Times New Roman" pitchFamily="18" charset="0"/>
              </a:rPr>
            </a:br>
            <a:r>
              <a:rPr lang="ro-RO" sz="2800" b="1" dirty="0" smtClean="0">
                <a:solidFill>
                  <a:srgbClr val="FFFF00"/>
                </a:solidFill>
                <a:latin typeface="Times New Roman" pitchFamily="18" charset="0"/>
                <a:cs typeface="Times New Roman" pitchFamily="18" charset="0"/>
              </a:rPr>
              <a:t>Tema săptămânii </a:t>
            </a:r>
            <a:r>
              <a:rPr lang="en-US" sz="2800" b="1" dirty="0" smtClean="0">
                <a:solidFill>
                  <a:srgbClr val="FFFF00"/>
                </a:solidFill>
                <a:latin typeface="Times New Roman" pitchFamily="18" charset="0"/>
                <a:cs typeface="Times New Roman" pitchFamily="18" charset="0"/>
              </a:rPr>
              <a:t>: </a:t>
            </a:r>
            <a:r>
              <a:rPr lang="ro-RO" sz="2800" b="1" dirty="0" smtClean="0">
                <a:solidFill>
                  <a:srgbClr val="FFFF00"/>
                </a:solidFill>
                <a:latin typeface="Times New Roman" pitchFamily="18" charset="0"/>
                <a:cs typeface="Times New Roman" pitchFamily="18" charset="0"/>
              </a:rPr>
              <a:t>Primăvara ne zâmbește. Bucurie și culoare într</a:t>
            </a:r>
            <a:r>
              <a:rPr lang="en-US" sz="2800" b="1" dirty="0" smtClean="0">
                <a:solidFill>
                  <a:srgbClr val="FFFF00"/>
                </a:solidFill>
                <a:latin typeface="Times New Roman" pitchFamily="18" charset="0"/>
                <a:cs typeface="Times New Roman" pitchFamily="18" charset="0"/>
              </a:rPr>
              <a:t>-</a:t>
            </a:r>
            <a:r>
              <a:rPr lang="ro-RO" sz="2800" b="1" dirty="0" smtClean="0">
                <a:solidFill>
                  <a:srgbClr val="FFFF00"/>
                </a:solidFill>
                <a:latin typeface="Times New Roman" pitchFamily="18" charset="0"/>
                <a:cs typeface="Times New Roman" pitchFamily="18" charset="0"/>
              </a:rPr>
              <a:t>o floare.</a:t>
            </a:r>
            <a:endParaRPr lang="ro-RO" sz="2800" b="1" dirty="0">
              <a:solidFill>
                <a:srgbClr val="FFFF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400" dirty="0" smtClean="0">
                <a:latin typeface="Times New Roman" pitchFamily="18" charset="0"/>
                <a:cs typeface="Times New Roman" pitchFamily="18" charset="0"/>
              </a:rPr>
              <a:t>Întâlnirea de dimineață </a:t>
            </a:r>
            <a:r>
              <a:rPr lang="en-US" sz="2400" dirty="0" smtClean="0">
                <a:latin typeface="Times New Roman" pitchFamily="18" charset="0"/>
                <a:cs typeface="Times New Roman" pitchFamily="18" charset="0"/>
              </a:rPr>
              <a:t>:</a:t>
            </a:r>
            <a:r>
              <a:rPr lang="ro-RO" sz="2400" dirty="0" smtClean="0">
                <a:latin typeface="Times New Roman" pitchFamily="18" charset="0"/>
                <a:cs typeface="Times New Roman" pitchFamily="18" charset="0"/>
              </a:rPr>
              <a:t> Monstrul culorilor și emoțiile</a:t>
            </a:r>
            <a:endParaRPr lang="ro-RO" sz="2400" dirty="0">
              <a:latin typeface="Times New Roman" pitchFamily="18" charset="0"/>
              <a:cs typeface="Times New Roman" pitchFamily="18" charset="0"/>
            </a:endParaRPr>
          </a:p>
        </p:txBody>
      </p:sp>
      <p:pic>
        <p:nvPicPr>
          <p:cNvPr id="5" name="Content Placeholder 4" descr="161771015_536301207334183_6848757238830547141_n.jpg"/>
          <p:cNvPicPr>
            <a:picLocks noGrp="1" noChangeAspect="1"/>
          </p:cNvPicPr>
          <p:nvPr>
            <p:ph sz="half" idx="1"/>
          </p:nvPr>
        </p:nvPicPr>
        <p:blipFill>
          <a:blip r:embed="rId2" cstate="print"/>
          <a:stretch>
            <a:fillRect/>
          </a:stretch>
        </p:blipFill>
        <p:spPr>
          <a:xfrm>
            <a:off x="779264" y="1600200"/>
            <a:ext cx="3394472" cy="4525963"/>
          </a:xfrm>
        </p:spPr>
      </p:pic>
      <p:pic>
        <p:nvPicPr>
          <p:cNvPr id="6" name="Content Placeholder 5" descr="186556748_281571850312212_6129785232494768823_n.jpg"/>
          <p:cNvPicPr>
            <a:picLocks noGrp="1" noChangeAspect="1"/>
          </p:cNvPicPr>
          <p:nvPr>
            <p:ph sz="half" idx="2"/>
          </p:nvPr>
        </p:nvPicPr>
        <p:blipFill>
          <a:blip r:embed="rId3" cstate="print"/>
          <a:stretch>
            <a:fillRect/>
          </a:stretch>
        </p:blipFill>
        <p:spPr>
          <a:xfrm>
            <a:off x="4648200" y="1714489"/>
            <a:ext cx="4038600" cy="450059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o-RO" sz="2400" dirty="0" smtClean="0">
                <a:latin typeface="Times New Roman" pitchFamily="18" charset="0"/>
                <a:cs typeface="Times New Roman" pitchFamily="18" charset="0"/>
              </a:rPr>
              <a:t>	Rutine </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Cum te simți azi? Ce îți aduce bucurie?</a:t>
            </a:r>
            <a:endParaRPr lang="ro-RO" sz="2400" dirty="0">
              <a:latin typeface="Times New Roman" pitchFamily="18" charset="0"/>
              <a:cs typeface="Times New Roman" pitchFamily="18" charset="0"/>
            </a:endParaRPr>
          </a:p>
        </p:txBody>
      </p:sp>
      <p:pic>
        <p:nvPicPr>
          <p:cNvPr id="5" name="Content Placeholder 4" descr="187154945_574604236846549_1160321109054069910_n.jpg"/>
          <p:cNvPicPr>
            <a:picLocks noGrp="1" noChangeAspect="1"/>
          </p:cNvPicPr>
          <p:nvPr>
            <p:ph sz="half" idx="1"/>
          </p:nvPr>
        </p:nvPicPr>
        <p:blipFill>
          <a:blip r:embed="rId2"/>
          <a:stretch>
            <a:fillRect/>
          </a:stretch>
        </p:blipFill>
        <p:spPr>
          <a:xfrm>
            <a:off x="457200" y="1571612"/>
            <a:ext cx="4038600" cy="4572032"/>
          </a:xfrm>
        </p:spPr>
      </p:pic>
      <p:pic>
        <p:nvPicPr>
          <p:cNvPr id="6" name="Content Placeholder 5" descr="186884575_173638621348241_3427594398503155973_n.jpg"/>
          <p:cNvPicPr>
            <a:picLocks noGrp="1" noChangeAspect="1"/>
          </p:cNvPicPr>
          <p:nvPr>
            <p:ph sz="half" idx="2"/>
          </p:nvPr>
        </p:nvPicPr>
        <p:blipFill>
          <a:blip r:embed="rId3" cstate="print"/>
          <a:stretch>
            <a:fillRect/>
          </a:stretch>
        </p:blipFill>
        <p:spPr>
          <a:xfrm>
            <a:off x="4648200" y="1571612"/>
            <a:ext cx="4038600" cy="457203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400" dirty="0" smtClean="0">
                <a:solidFill>
                  <a:srgbClr val="C00000"/>
                </a:solidFill>
                <a:latin typeface="Times New Roman" pitchFamily="18" charset="0"/>
                <a:cs typeface="Times New Roman" pitchFamily="18" charset="0"/>
              </a:rPr>
              <a:t>Captarea atenției </a:t>
            </a:r>
            <a:r>
              <a:rPr lang="en-US" sz="2400" dirty="0" smtClean="0">
                <a:solidFill>
                  <a:srgbClr val="C00000"/>
                </a:solidFill>
                <a:latin typeface="Times New Roman" pitchFamily="18" charset="0"/>
                <a:cs typeface="Times New Roman" pitchFamily="18" charset="0"/>
              </a:rPr>
              <a:t>: </a:t>
            </a:r>
            <a:r>
              <a:rPr lang="ro-RO" sz="2400" dirty="0" smtClean="0">
                <a:solidFill>
                  <a:srgbClr val="C00000"/>
                </a:solidFill>
                <a:latin typeface="Times New Roman" pitchFamily="18" charset="0"/>
                <a:cs typeface="Times New Roman" pitchFamily="18" charset="0"/>
              </a:rPr>
              <a:t>Povestea </a:t>
            </a:r>
            <a:r>
              <a:rPr lang="ro-RO" sz="2400" i="1" dirty="0" smtClean="0">
                <a:solidFill>
                  <a:srgbClr val="C00000"/>
                </a:solidFill>
                <a:latin typeface="Times New Roman" pitchFamily="18" charset="0"/>
                <a:cs typeface="Times New Roman" pitchFamily="18" charset="0"/>
              </a:rPr>
              <a:t>Monstrul culorilor</a:t>
            </a:r>
            <a:endParaRPr lang="ro-RO" sz="2400" i="1" dirty="0">
              <a:solidFill>
                <a:srgbClr val="C00000"/>
              </a:solidFill>
              <a:latin typeface="Times New Roman" pitchFamily="18" charset="0"/>
              <a:cs typeface="Times New Roman" pitchFamily="18" charset="0"/>
            </a:endParaRPr>
          </a:p>
        </p:txBody>
      </p:sp>
      <p:pic>
        <p:nvPicPr>
          <p:cNvPr id="5" name="Content Placeholder 4" descr="187566775_276030870876708_8130552604686786756_n.jpg"/>
          <p:cNvPicPr>
            <a:picLocks noGrp="1" noChangeAspect="1"/>
          </p:cNvPicPr>
          <p:nvPr>
            <p:ph sz="half" idx="1"/>
          </p:nvPr>
        </p:nvPicPr>
        <p:blipFill>
          <a:blip r:embed="rId2" cstate="print"/>
          <a:stretch>
            <a:fillRect/>
          </a:stretch>
        </p:blipFill>
        <p:spPr>
          <a:xfrm>
            <a:off x="500034" y="2285992"/>
            <a:ext cx="4038600" cy="3143272"/>
          </a:xfrm>
        </p:spPr>
      </p:pic>
      <p:pic>
        <p:nvPicPr>
          <p:cNvPr id="6" name="Content Placeholder 5" descr="187540725_298167475116871_1057552724398861633_n.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7999">
              <a:srgbClr val="FFFF00"/>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5" name="Content Placeholder 4" descr="186480997_255177979688477_9187173805901676029_n.jpg"/>
          <p:cNvPicPr>
            <a:picLocks noGrp="1" noChangeAspect="1"/>
          </p:cNvPicPr>
          <p:nvPr>
            <p:ph sz="half" idx="1"/>
          </p:nvPr>
        </p:nvPicPr>
        <p:blipFill>
          <a:blip r:embed="rId2" cstate="print"/>
          <a:stretch>
            <a:fillRect/>
          </a:stretch>
        </p:blipFill>
        <p:spPr>
          <a:xfrm>
            <a:off x="779264" y="1600200"/>
            <a:ext cx="3394472" cy="4525963"/>
          </a:xfrm>
        </p:spPr>
      </p:pic>
      <p:pic>
        <p:nvPicPr>
          <p:cNvPr id="6" name="Content Placeholder 5" descr="186488227_516042456219860_8208953542002973709_n.jpg"/>
          <p:cNvPicPr>
            <a:picLocks noGrp="1" noChangeAspect="1"/>
          </p:cNvPicPr>
          <p:nvPr>
            <p:ph sz="half" idx="2"/>
          </p:nvPr>
        </p:nvPicPr>
        <p:blipFill>
          <a:blip r:embed="rId3" cstate="print"/>
          <a:stretch>
            <a:fillRect/>
          </a:stretch>
        </p:blipFill>
        <p:spPr>
          <a:xfrm>
            <a:off x="4714876" y="1643050"/>
            <a:ext cx="3649860" cy="450059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2400" dirty="0" smtClean="0">
                <a:latin typeface="Times New Roman" pitchFamily="18" charset="0"/>
                <a:cs typeface="Times New Roman" pitchFamily="18" charset="0"/>
              </a:rPr>
              <a:t>	</a:t>
            </a:r>
            <a:r>
              <a:rPr lang="ro-RO" sz="2400" dirty="0" smtClean="0">
                <a:solidFill>
                  <a:srgbClr val="002060"/>
                </a:solidFill>
                <a:latin typeface="Times New Roman" pitchFamily="18" charset="0"/>
                <a:cs typeface="Times New Roman" pitchFamily="18" charset="0"/>
              </a:rPr>
              <a:t>Culorile sunt prima stare a noastră. Florile ne aduc bucurie ochilor.</a:t>
            </a:r>
            <a:br>
              <a:rPr lang="ro-RO" sz="2400" dirty="0" smtClean="0">
                <a:solidFill>
                  <a:srgbClr val="002060"/>
                </a:solidFill>
                <a:latin typeface="Times New Roman" pitchFamily="18" charset="0"/>
                <a:cs typeface="Times New Roman" pitchFamily="18" charset="0"/>
              </a:rPr>
            </a:br>
            <a:r>
              <a:rPr lang="ro-RO" sz="2400" dirty="0" smtClean="0">
                <a:solidFill>
                  <a:srgbClr val="002060"/>
                </a:solidFill>
                <a:latin typeface="Times New Roman" pitchFamily="18" charset="0"/>
                <a:cs typeface="Times New Roman" pitchFamily="18" charset="0"/>
              </a:rPr>
              <a:t>	 Tranziții </a:t>
            </a:r>
            <a:r>
              <a:rPr lang="en-US" sz="2400" i="1" dirty="0" smtClean="0">
                <a:solidFill>
                  <a:srgbClr val="002060"/>
                </a:solidFill>
                <a:latin typeface="Times New Roman" pitchFamily="18" charset="0"/>
                <a:cs typeface="Times New Roman" pitchFamily="18" charset="0"/>
              </a:rPr>
              <a:t>:</a:t>
            </a:r>
            <a:r>
              <a:rPr lang="ro-RO" sz="2400" i="1" dirty="0" smtClean="0">
                <a:solidFill>
                  <a:srgbClr val="002060"/>
                </a:solidFill>
                <a:latin typeface="Times New Roman" pitchFamily="18" charset="0"/>
                <a:cs typeface="Times New Roman" pitchFamily="18" charset="0"/>
              </a:rPr>
              <a:t> Flori, fete sau băieți</a:t>
            </a:r>
            <a:endParaRPr lang="ro-RO" sz="2400" i="1" dirty="0">
              <a:solidFill>
                <a:srgbClr val="002060"/>
              </a:solidFill>
              <a:latin typeface="Times New Roman" pitchFamily="18" charset="0"/>
              <a:cs typeface="Times New Roman" pitchFamily="18" charset="0"/>
            </a:endParaRPr>
          </a:p>
        </p:txBody>
      </p:sp>
      <p:pic>
        <p:nvPicPr>
          <p:cNvPr id="5" name="Content Placeholder 4" descr="186540301_839309113360872_6053851223793838950_n.jpg"/>
          <p:cNvPicPr>
            <a:picLocks noGrp="1" noChangeAspect="1"/>
          </p:cNvPicPr>
          <p:nvPr>
            <p:ph sz="half" idx="1"/>
          </p:nvPr>
        </p:nvPicPr>
        <p:blipFill>
          <a:blip r:embed="rId2"/>
          <a:stretch>
            <a:fillRect/>
          </a:stretch>
        </p:blipFill>
        <p:spPr>
          <a:xfrm>
            <a:off x="457200" y="2285992"/>
            <a:ext cx="4038600" cy="3929089"/>
          </a:xfrm>
        </p:spPr>
      </p:pic>
      <p:pic>
        <p:nvPicPr>
          <p:cNvPr id="6" name="Content Placeholder 5" descr="128866467_392163728799431_246477795719808895_n.jpg"/>
          <p:cNvPicPr>
            <a:picLocks noGrp="1" noChangeAspect="1"/>
          </p:cNvPicPr>
          <p:nvPr>
            <p:ph sz="half" idx="2"/>
          </p:nvPr>
        </p:nvPicPr>
        <p:blipFill>
          <a:blip r:embed="rId3"/>
          <a:stretch>
            <a:fillRect/>
          </a:stretch>
        </p:blipFill>
        <p:spPr>
          <a:xfrm>
            <a:off x="4648200" y="2214554"/>
            <a:ext cx="4038600" cy="4000528"/>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141</Words>
  <Application>Microsoft Office PowerPoint</Application>
  <PresentationFormat>On-screen Show (4:3)</PresentationFormat>
  <Paragraphs>24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ÎNVĂȚAREA RĂSTURNATĂ ( FLIPPED LEARNING )  PRACTICI ȘI EXPERIENȚE DE ÎNVĂȚARE ÎN GRĂDINIȚĂ</vt:lpstr>
      <vt:lpstr>Grupa : Albinuțelor Educatoare : Borsa Angelica – Pusa                        Menyei Irisz - Cristina </vt:lpstr>
      <vt:lpstr>Slide 3</vt:lpstr>
      <vt:lpstr>Tema anuală : Când, cum și de ce se întâmplă? Tema săptămânii : Primăvara ne zâmbește. Bucurie și culoare într-o floare.</vt:lpstr>
      <vt:lpstr>Întâlnirea de dimineață : Monstrul culorilor și emoțiile</vt:lpstr>
      <vt:lpstr> Rutine : Cum te simți azi? Ce îți aduce bucurie?</vt:lpstr>
      <vt:lpstr>Captarea atenției : Povestea Monstrul culorilor</vt:lpstr>
      <vt:lpstr>Slide 8</vt:lpstr>
      <vt:lpstr> Culorile sunt prima stare a noastră. Florile ne aduc bucurie ochilor.   Tranziții : Flori, fete sau băieți</vt:lpstr>
      <vt:lpstr>Slide 10</vt:lpstr>
      <vt:lpstr>    Știință    Așează atâtea păpădii cât arată cifra</vt:lpstr>
      <vt:lpstr>Bibliotecă: “ Mica sămânță “ de Eric Carle</vt:lpstr>
      <vt:lpstr>    Artă  Colorăm floricele si pe Monstrul culorilor</vt:lpstr>
      <vt:lpstr>              DȘ + DOS ( Activitate integrată ) De la sămânță la floare cu Domnul Copăcescu și prietenii săi</vt:lpstr>
      <vt:lpstr>Centru tematic</vt:lpstr>
      <vt:lpstr>De la sămanță la floare cu Domnul Copăcescu și prietenii săi</vt:lpstr>
      <vt:lpstr>Slide 17</vt:lpstr>
      <vt:lpstr>Slide 18</vt:lpstr>
      <vt:lpstr>ADP ( Activitate distractivă ) Joc cu text și cânt : Copăcelul din grădină</vt:lpstr>
      <vt:lpstr>ADP: Observare flori din curtea grădiniței</vt:lpstr>
      <vt:lpstr>Slide 21</vt:lpstr>
      <vt:lpstr>Bucuria este în lucruri mici. Trebuie doar să deschidem ochii.</vt:lpstr>
      <vt:lpstr>Călătoria este cea care contează, nu destinația.</vt:lpstr>
      <vt:lpstr> A fi educator înseamnă a fi un poet al iubirii. Să nu uiți niciodată că eu voi lua un pic din ființa ta, în propria mea ființă.            Augusto Cury</vt:lpstr>
      <vt:lpstr>Vă mulțumesc!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ÎNVĂȚAREA RĂSTURNATĂ ( FLIPPED LEARNING )  PRACTICI ȘI EXPERIENȚE DE ÎNVĂȚARE ÎN GRĂDINIȚĂ</dc:title>
  <dc:creator>Cosmina</dc:creator>
  <cp:lastModifiedBy>Cosmina</cp:lastModifiedBy>
  <cp:revision>40</cp:revision>
  <dcterms:created xsi:type="dcterms:W3CDTF">2021-05-18T17:37:02Z</dcterms:created>
  <dcterms:modified xsi:type="dcterms:W3CDTF">2021-05-24T09:09:10Z</dcterms:modified>
</cp:coreProperties>
</file>